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tags/tag5.xml" ContentType="application/vnd.openxmlformats-officedocument.presentationml.tags+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xml" ContentType="application/vnd.openxmlformats-officedocument.presentationml.tags+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524" r:id="rId16"/>
    <p:sldId id="297" r:id="rId17"/>
    <p:sldId id="480" r:id="rId18"/>
    <p:sldId id="531" r:id="rId19"/>
    <p:sldId id="526" r:id="rId20"/>
    <p:sldId id="527" r:id="rId21"/>
    <p:sldId id="528" r:id="rId22"/>
    <p:sldId id="530" r:id="rId23"/>
    <p:sldId id="371" r:id="rId24"/>
    <p:sldId id="325" r:id="rId25"/>
    <p:sldId id="535" r:id="rId26"/>
    <p:sldId id="522" r:id="rId27"/>
    <p:sldId id="519" r:id="rId28"/>
    <p:sldId id="483" r:id="rId29"/>
    <p:sldId id="484" r:id="rId30"/>
    <p:sldId id="485" r:id="rId31"/>
    <p:sldId id="492" r:id="rId32"/>
    <p:sldId id="493" r:id="rId33"/>
    <p:sldId id="494" r:id="rId34"/>
    <p:sldId id="495" r:id="rId35"/>
    <p:sldId id="486" r:id="rId36"/>
    <p:sldId id="322" r:id="rId37"/>
    <p:sldId id="373" r:id="rId38"/>
    <p:sldId id="487" r:id="rId39"/>
    <p:sldId id="499" r:id="rId40"/>
    <p:sldId id="452" r:id="rId41"/>
    <p:sldId id="341" r:id="rId42"/>
    <p:sldId id="510" r:id="rId43"/>
    <p:sldId id="511" r:id="rId44"/>
    <p:sldId id="512" r:id="rId45"/>
    <p:sldId id="513" r:id="rId46"/>
    <p:sldId id="497" r:id="rId47"/>
    <p:sldId id="442" r:id="rId48"/>
    <p:sldId id="498" r:id="rId49"/>
    <p:sldId id="514" r:id="rId50"/>
    <p:sldId id="520" r:id="rId51"/>
    <p:sldId id="521" r:id="rId52"/>
    <p:sldId id="399" r:id="rId53"/>
    <p:sldId id="516" r:id="rId54"/>
    <p:sldId id="481" r:id="rId55"/>
    <p:sldId id="478" r:id="rId56"/>
    <p:sldId id="529" r:id="rId57"/>
    <p:sldId id="532" r:id="rId58"/>
    <p:sldId id="533" r:id="rId59"/>
    <p:sldId id="534" r:id="rId60"/>
    <p:sldId id="5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9"/>
    <p:restoredTop sz="86401"/>
  </p:normalViewPr>
  <p:slideViewPr>
    <p:cSldViewPr snapToGrid="0" snapToObjects="1">
      <p:cViewPr>
        <p:scale>
          <a:sx n="96" d="100"/>
          <a:sy n="96" d="100"/>
        </p:scale>
        <p:origin x="20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1T13:11:21.418" idx="1">
    <p:pos x="10" y="10"/>
    <p:text>Do we want to cite ABM '17 here?</p:text>
    <p:extLst>
      <p:ext uri="{C676402C-5697-4E1C-873F-D02D1690AC5C}">
        <p15:threadingInfo xmlns:p15="http://schemas.microsoft.com/office/powerpoint/2012/main" timeZoneBias="480"/>
      </p:ext>
    </p:extLst>
  </p:cm>
  <p:cm authorId="2" dt="2018-11-21T13:53:22.400" idx="1">
    <p:pos x="5871" y="1700"/>
    <p:text>Comment on the d^2 / eps^2 lower bound or not?</p:text>
    <p:extLst>
      <p:ext uri="{C676402C-5697-4E1C-873F-D02D1690AC5C}">
        <p15:threadingInfo xmlns:p15="http://schemas.microsoft.com/office/powerpoint/2012/main" timeZoneBias="480"/>
      </p:ext>
    </p:extLst>
  </p:cm>
  <p:cm authorId="3" dt="2018-11-21T14:27:36.407" idx="1">
    <p:pos x="146" y="146"/>
    <p:text>I don't like that new tools and ideas are needed part!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25</a:t>
            </a:fld>
            <a:endParaRPr lang="en-US"/>
          </a:p>
        </p:txBody>
      </p:sp>
    </p:spTree>
    <p:extLst>
      <p:ext uri="{BB962C8B-B14F-4D97-AF65-F5344CB8AC3E}">
        <p14:creationId xmlns:p14="http://schemas.microsoft.com/office/powerpoint/2010/main" val="388593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26</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27</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29</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30</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49</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50</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51</a:t>
            </a:fld>
            <a:endParaRPr lang="en-US"/>
          </a:p>
        </p:txBody>
      </p:sp>
    </p:spTree>
    <p:extLst>
      <p:ext uri="{BB962C8B-B14F-4D97-AF65-F5344CB8AC3E}">
        <p14:creationId xmlns:p14="http://schemas.microsoft.com/office/powerpoint/2010/main" val="2100512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52</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53</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54</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1.png"/><Relationship Id="rId10" Type="http://schemas.openxmlformats.org/officeDocument/2006/relationships/image" Target="../media/image53.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tiff"/><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560.png"/><Relationship Id="rId4" Type="http://schemas.openxmlformats.org/officeDocument/2006/relationships/image" Target="../media/image81.tiff"/></Relationships>
</file>

<file path=ppt/slides/_rels/slide2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1.tiff"/></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png"/><Relationship Id="rId5" Type="http://schemas.openxmlformats.org/officeDocument/2006/relationships/image" Target="../media/image590.png"/><Relationship Id="rId10" Type="http://schemas.openxmlformats.org/officeDocument/2006/relationships/image" Target="../media/image87.png"/><Relationship Id="rId4" Type="http://schemas.openxmlformats.org/officeDocument/2006/relationships/image" Target="../media/image81.tiff"/><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1.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1.tiff"/><Relationship Id="rId7" Type="http://schemas.openxmlformats.org/officeDocument/2006/relationships/image" Target="../media/image6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comments" Target="../comments/comment1.xml"/><Relationship Id="rId5" Type="http://schemas.openxmlformats.org/officeDocument/2006/relationships/image" Target="../media/image691.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1.png"/><Relationship Id="rId4" Type="http://schemas.openxmlformats.org/officeDocument/2006/relationships/image" Target="../media/image6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4.tiff"/><Relationship Id="rId9" Type="http://schemas.openxmlformats.org/officeDocument/2006/relationships/image" Target="../media/image2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4.tiff"/><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1.png"/><Relationship Id="rId3" Type="http://schemas.openxmlformats.org/officeDocument/2006/relationships/notesSlide" Target="../notesSlides/notesSlide38.xml"/><Relationship Id="rId7" Type="http://schemas.openxmlformats.org/officeDocument/2006/relationships/image" Target="../media/image210.png"/><Relationship Id="rId12" Type="http://schemas.openxmlformats.org/officeDocument/2006/relationships/image" Target="../media/image80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png"/><Relationship Id="rId5" Type="http://schemas.openxmlformats.org/officeDocument/2006/relationships/image" Target="../media/image190.png"/><Relationship Id="rId10" Type="http://schemas.openxmlformats.org/officeDocument/2006/relationships/image" Target="../media/image780.png"/><Relationship Id="rId4" Type="http://schemas.openxmlformats.org/officeDocument/2006/relationships/image" Target="../media/image94.tiff"/><Relationship Id="rId9" Type="http://schemas.openxmlformats.org/officeDocument/2006/relationships/image" Target="../media/image77.png"/><Relationship Id="rId14" Type="http://schemas.openxmlformats.org/officeDocument/2006/relationships/image" Target="../media/image750.png"/></Relationships>
</file>

<file path=ppt/slides/_rels/slide39.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9.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6.tiff"/><Relationship Id="rId11" Type="http://schemas.openxmlformats.org/officeDocument/2006/relationships/image" Target="../media/image490.png"/><Relationship Id="rId5" Type="http://schemas.openxmlformats.org/officeDocument/2006/relationships/image" Target="../media/image95.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98.tiff"/><Relationship Id="rId3" Type="http://schemas.openxmlformats.org/officeDocument/2006/relationships/notesSlide" Target="../notesSlides/notesSlide40.xml"/><Relationship Id="rId7" Type="http://schemas.openxmlformats.org/officeDocument/2006/relationships/image" Target="../media/image520.png"/><Relationship Id="rId12" Type="http://schemas.openxmlformats.org/officeDocument/2006/relationships/image" Target="../media/image97.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96.tiff"/><Relationship Id="rId9" Type="http://schemas.openxmlformats.org/officeDocument/2006/relationships/image" Target="../media/image480.png"/></Relationships>
</file>

<file path=ppt/slides/_rels/slide4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99.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99.tiff"/></Relationships>
</file>

<file path=ppt/slides/_rels/slide44.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4.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99.tiff"/><Relationship Id="rId9" Type="http://schemas.openxmlformats.org/officeDocument/2006/relationships/image" Target="../media/image420.png"/><Relationship Id="rId14" Type="http://schemas.openxmlformats.org/officeDocument/2006/relationships/image" Target="../media/image450.png"/></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5.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99.tiff"/><Relationship Id="rId9" Type="http://schemas.openxmlformats.org/officeDocument/2006/relationships/image" Target="../media/image420.png"/></Relationships>
</file>

<file path=ppt/slides/_rels/slide4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7.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7.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30.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4.tiff"/><Relationship Id="rId13" Type="http://schemas.openxmlformats.org/officeDocument/2006/relationships/image" Target="../media/image109.jpeg"/><Relationship Id="rId3" Type="http://schemas.openxmlformats.org/officeDocument/2006/relationships/image" Target="../media/image100.tiff"/><Relationship Id="rId7" Type="http://schemas.openxmlformats.org/officeDocument/2006/relationships/image" Target="../media/image97.tiff"/><Relationship Id="rId12" Type="http://schemas.openxmlformats.org/officeDocument/2006/relationships/image" Target="../media/image108.jpeg"/><Relationship Id="rId2" Type="http://schemas.openxmlformats.org/officeDocument/2006/relationships/notesSlide" Target="../notesSlides/notesSlide50.xml"/><Relationship Id="rId16"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03.tiff"/><Relationship Id="rId11" Type="http://schemas.openxmlformats.org/officeDocument/2006/relationships/image" Target="../media/image107.jpeg"/><Relationship Id="rId5" Type="http://schemas.openxmlformats.org/officeDocument/2006/relationships/image" Target="../media/image102.tiff"/><Relationship Id="rId15" Type="http://schemas.openxmlformats.org/officeDocument/2006/relationships/image" Target="../media/image111.jpeg"/><Relationship Id="rId10" Type="http://schemas.openxmlformats.org/officeDocument/2006/relationships/image" Target="../media/image106.jpeg"/><Relationship Id="rId4" Type="http://schemas.openxmlformats.org/officeDocument/2006/relationships/image" Target="../media/image101.tiff"/><Relationship Id="rId9" Type="http://schemas.openxmlformats.org/officeDocument/2006/relationships/image" Target="../media/image105.tiff"/><Relationship Id="rId14" Type="http://schemas.openxmlformats.org/officeDocument/2006/relationships/image" Target="../media/image110.jpeg"/></Relationships>
</file>

<file path=ppt/slides/_rels/slide51.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1.tiff"/></Relationships>
</file>

<file path=ppt/slides/_rels/slide5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116.tiff"/><Relationship Id="rId4" Type="http://schemas.openxmlformats.org/officeDocument/2006/relationships/image" Target="../media/image115.tiff"/></Relationships>
</file>

<file path=ppt/slides/_rels/slide56.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530.png"/></Relationships>
</file>

<file path=ppt/slides/_rels/slide5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0.png"/><Relationship Id="rId4" Type="http://schemas.openxmlformats.org/officeDocument/2006/relationships/image" Target="../media/image81.tiff"/></Relationships>
</file>

<file path=ppt/slides/_rels/slide58.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1.tiff"/></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40.png"/><Relationship Id="rId7"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1.tiff"/></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60.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2.png"/><Relationship Id="rId2" Type="http://schemas.openxmlformats.org/officeDocument/2006/relationships/notesSlide" Target="../notesSlides/notesSlide59.xml"/><Relationship Id="rId1" Type="http://schemas.openxmlformats.org/officeDocument/2006/relationships/slideLayout" Target="../slideLayouts/slideLayout2.xml"/><Relationship Id="rId11" Type="http://schemas.openxmlformats.org/officeDocument/2006/relationships/image" Target="../media/image56.png"/><Relationship Id="rId10" Type="http://schemas.openxmlformats.org/officeDocument/2006/relationships/image" Target="../media/image54.png"/><Relationship Id="rId9" Type="http://schemas.openxmlformats.org/officeDocument/2006/relationships/image" Target="../media/image53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8.tif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8.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example of a “confluent hypergeometric function”; these appear in studying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6"/>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838199" y="6128406"/>
                <a:ext cx="8617424" cy="654346"/>
              </a:xfrm>
              <a:prstGeom prst="rect">
                <a:avLst/>
              </a:prstGeom>
            </p:spPr>
            <p:txBody>
              <a:bodyPr wrap="none">
                <a:spAutoFit/>
              </a:bodyPr>
              <a:lstStyle/>
              <a:p>
                <a:pPr/>
                <a:r>
                  <a:rPr lang="en-US" sz="2400" b="0" dirty="0">
                    <a:solidFill>
                      <a:schemeClr val="tx1">
                        <a:lumMod val="65000"/>
                        <a:lumOff val="35000"/>
                      </a:schemeClr>
                    </a:solidFill>
                  </a:rPr>
                  <a:t>The imaginar</a:t>
                </a:r>
                <a:r>
                  <a:rPr lang="en-US" sz="2400" dirty="0">
                    <a:solidFill>
                      <a:schemeClr val="tx1">
                        <a:lumMod val="65000"/>
                        <a:lumOff val="35000"/>
                      </a:schemeClr>
                    </a:solidFill>
                  </a:rPr>
                  <a:t>y error function is</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838199" y="6128406"/>
                <a:ext cx="8617424" cy="654346"/>
              </a:xfrm>
              <a:prstGeom prst="rect">
                <a:avLst/>
              </a:prstGeom>
              <a:blipFill>
                <a:blip r:embed="rId8"/>
                <a:stretch>
                  <a:fillRect l="-1029" t="-100000" r="-147" b="-150000"/>
                </a:stretch>
              </a:blipFill>
            </p:spPr>
            <p:txBody>
              <a:bodyPr/>
              <a:lstStyle/>
              <a:p>
                <a:r>
                  <a:rPr lang="en-US">
                    <a:noFill/>
                  </a:rPr>
                  <a:t> </a:t>
                </a:r>
              </a:p>
            </p:txBody>
          </p:sp>
        </mc:Fallback>
      </mc:AlternateContent>
    </p:spTree>
    <p:extLst>
      <p:ext uri="{BB962C8B-B14F-4D97-AF65-F5344CB8AC3E}">
        <p14:creationId xmlns:p14="http://schemas.microsoft.com/office/powerpoint/2010/main" val="1097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depend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𝑔</m:t>
                    </m:r>
                    <m:r>
                      <a:rPr lang="en-US" i="1">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7"/>
                <a:stretch>
                  <a:fillRect l="-965" t="-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8"/>
                <a:stretch>
                  <a:fillRect l="-3571" r="-7143" b="-3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9"/>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depend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m:t>
                          </m:r>
                          <m:r>
                            <a:rPr lang="en-US" sz="2000" b="0" i="1" smtClean="0">
                              <a:solidFill>
                                <a:schemeClr val="accent1">
                                  <a:alpha val="20000"/>
                                </a:schemeClr>
                              </a:solidFill>
                              <a:latin typeface="Cambria Math" panose="02040503050406030204" pitchFamily="18" charset="0"/>
                            </a:rPr>
                            <m:t>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62519" y="5973033"/>
            <a:ext cx="641124" cy="3928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44652" y="5982332"/>
            <a:ext cx="653081" cy="4063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78603" y="5991631"/>
            <a:ext cx="641124" cy="39284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78169" y="5537624"/>
            <a:ext cx="642799" cy="40113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63146" y="5517128"/>
            <a:ext cx="644962" cy="40170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9521"/>
            <a:ext cx="647027" cy="39284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 difficult to analyze.</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a continuous viewpoint provide us more tools?</a:t>
                </a:r>
              </a:p>
            </p:txBody>
          </p:sp>
        </mc:Choice>
        <mc:Fallback>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703076"/>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control regret almost surely.</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703076"/>
                <a:ext cx="6055578" cy="1017411"/>
              </a:xfrm>
              <a:prstGeom prst="rect">
                <a:avLst/>
              </a:prstGeom>
              <a:blipFill>
                <a:blip r:embed="rId3"/>
                <a:stretch>
                  <a:fillRect l="-1883" t="-9877" r="-1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Bound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Algorithm plays at each discrete time.</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Algorithm plays continuously.</a:t>
            </a:r>
          </a:p>
        </p:txBody>
      </p:sp>
    </p:spTree>
    <p:extLst>
      <p:ext uri="{BB962C8B-B14F-4D97-AF65-F5344CB8AC3E}">
        <p14:creationId xmlns:p14="http://schemas.microsoft.com/office/powerpoint/2010/main" val="20853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0"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523220"/>
              </a:xfrm>
              <a:prstGeom prst="rect">
                <a:avLst/>
              </a:prstGeom>
              <a:blipFill>
                <a:blip r:embed="rId6"/>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C826509-1E39-1D45-9F7B-86ABB3D474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084" y="3625701"/>
            <a:ext cx="994669" cy="2491415"/>
          </a:xfrm>
          <a:prstGeom prst="rect">
            <a:avLst/>
          </a:prstGeom>
        </p:spPr>
      </p:pic>
      <p:pic>
        <p:nvPicPr>
          <p:cNvPr id="15" name="Picture 14">
            <a:extLst>
              <a:ext uri="{FF2B5EF4-FFF2-40B4-BE49-F238E27FC236}">
                <a16:creationId xmlns:a16="http://schemas.microsoft.com/office/drawing/2014/main" id="{7EEFCB91-702D-FE43-8A96-328FF2AB95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86916" y="3625701"/>
            <a:ext cx="1015288" cy="2491415"/>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Amazing co-authors &amp;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5" name="Picture 4">
            <a:extLst>
              <a:ext uri="{FF2B5EF4-FFF2-40B4-BE49-F238E27FC236}">
                <a16:creationId xmlns:a16="http://schemas.microsoft.com/office/drawing/2014/main" id="{B4F7EFFC-CFA2-FC47-8DE0-993A97D3058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51404" y="3275045"/>
            <a:ext cx="1483038" cy="1483038"/>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471717559"/>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7021" y="2464790"/>
            <a:ext cx="10515600" cy="203947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a:p>
            <a:pPr marL="0" indent="0" algn="ctr">
              <a:lnSpc>
                <a:spcPct val="100000"/>
              </a:lnSpc>
              <a:spcBef>
                <a:spcPts val="0"/>
              </a:spcBef>
              <a:buNone/>
            </a:pPr>
            <a:r>
              <a:rPr lang="en-US" sz="6000" b="1" dirty="0">
                <a:latin typeface="Apple Chancery" charset="0"/>
                <a:ea typeface="Apple Chancery" charset="0"/>
                <a:cs typeface="Apple Chancery" charset="0"/>
              </a:rPr>
              <a:t>Questions?</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10"/>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8"/>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9"/>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11847</TotalTime>
  <Words>5038</Words>
  <Application>Microsoft Macintosh PowerPoint</Application>
  <PresentationFormat>Widescreen</PresentationFormat>
  <Paragraphs>807</Paragraphs>
  <Slides>60</Slides>
  <Notes>59</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Our result</vt:lpstr>
      <vt:lpstr>Regret for 2 experts</vt:lpstr>
      <vt:lpstr>Regret for 2 experts</vt:lpstr>
      <vt:lpstr>Regret for 2 experts</vt:lpstr>
      <vt:lpstr>Regret for 2 experts</vt:lpstr>
      <vt:lpstr>Regret for 2 experts</vt:lpstr>
      <vt:lpstr>Regret as a stochastic integral</vt:lpstr>
      <vt:lpstr>Itô and the Backwards Heat Equation</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Amazing co-authors &amp; friends…</vt:lpstr>
      <vt:lpstr>&amp; amazing committee</vt:lpstr>
      <vt:lpstr>PowerPoint Presentation</vt:lpstr>
      <vt:lpstr>Outline</vt:lpstr>
      <vt:lpstr>Itô and the Backwards Heat Equation</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Microsoft Office User</cp:lastModifiedBy>
  <cp:revision>90</cp:revision>
  <dcterms:created xsi:type="dcterms:W3CDTF">2020-07-21T18:45:05Z</dcterms:created>
  <dcterms:modified xsi:type="dcterms:W3CDTF">2020-07-30T00:15:11Z</dcterms:modified>
</cp:coreProperties>
</file>